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3" r:id="rId7"/>
    <p:sldId id="261" r:id="rId8"/>
    <p:sldId id="264" r:id="rId9"/>
    <p:sldId id="265" r:id="rId10"/>
    <p:sldId id="262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2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0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13C9E-78CF-4213-8D56-88039B657F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112881-0F4E-4054-B187-14B04A9742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5BB5B-2676-44C0-9D78-5653A3907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1EDF3E-697E-4E0D-83B2-11794EA8F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AAA72-1160-4B19-AB70-07BF98755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72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43E24-6A36-492E-9C6C-35A0566E5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539DAE-9D0D-4AF4-AF6B-D4DB56E2BE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FCA66-B2AD-4606-8B74-9F31CCD60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EA006-E8BF-463C-9F70-2FF318B9C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88EF2-7D56-4E6D-AB13-030EA57E4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56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8F3580-496A-4EBF-88C1-5E31EF04A4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9AEAED-EF3F-46F3-BB03-4455D7637F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BB31C-CF15-49AB-8545-341ECB014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EFA1A-4F3A-4516-AAC6-44068DFDF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FBA66-0681-4F84-9D42-014ACAB03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301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ABFBD-F24C-4030-9EBC-9044770C6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7442A-9321-4400-8234-B37CDE58C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76CCF-1232-466B-A8A4-0079D8E45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01830-912E-4677-A9F0-A0405225D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B5DAC-17A7-46E7-9754-12848CDCA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81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7B5F0-13FF-4D18-9690-448C411C9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F00CE-8D74-4B99-9A4A-A50AABBBE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35479-247F-4B94-B69D-0C349A36D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2A4C80-5B40-4081-BB41-C5307B0DD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DBD83-7B6E-4CC0-B84F-4F6C4E55F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209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6005A-434B-4B39-9738-0EBDC9F5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D585B-A2E0-47D8-897B-B687FFD1BF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D3C8B3-A5B0-4564-9A34-B96610C3E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F29965-08B8-4AA5-95AA-5613B92AF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B9F3D-C453-496A-8C2D-FEC8CFCDE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CDD2F1-28C2-4A09-AA9B-D2EAF680B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779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FFF60-8535-4803-82B7-684C76FE6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490F5-16E9-4855-80BB-8D5CA94339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CA9381-B945-4EB3-8D31-13375FE77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51A5-98A1-4A85-9223-20A99337F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CEDE77-B9E2-4B2B-A527-4BB20734BD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A15779-53EC-41CA-9D86-1DC340BB3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32C60F-BF5A-40AE-9FE1-63E5A8CAA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371B99-6C2F-4F33-B372-03902FE6C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094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F38A5-D3BA-4173-9EBB-7455F6717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9F083C-91CB-4728-AE77-9F99AB0C1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D3CDD7-F610-4022-8982-21FD0D53B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ADC5E8-B0E3-4FB6-9608-8FE7F18DC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963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0B1AC7-7C51-4A34-B6F6-D1AA58644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8F9372-F5A3-47C7-A6E5-52802792F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1020C-6B47-499A-B9F3-628AA3713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41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031B0-EA12-4A2F-B5B3-5DF6109B5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54C56-23D9-43F6-9C6D-321DE90B9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0C43-A1C6-4575-B3A9-1AAD1F92B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1D2CE1-F366-46AD-BA33-E3D55997A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0B6D40-E4F6-4CD2-8C1A-BBAE58E3A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29530A-F80D-4FB1-9AA5-237C4942A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36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8F16C-18D4-4AC7-A050-D73DDA849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70F4D0-8BEB-4D13-8980-169AD56BD3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306782-F315-4B86-BE60-99623DAC70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163406-69B0-48C9-9B76-C6CAF1E2C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E37E2F-0FF8-4F56-9CCA-80BF01452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AC9724-B21C-437E-B164-6A187A0A0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849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056D83-CBE6-4F03-96A4-FBA7E1C9F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F043D-D47D-4C0A-9A1B-1933DC2BF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FD6ABF-1079-453A-ADA2-CCBAF7CAA4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BCF1B-9449-42EA-93FF-6FF91AC2A0DA}" type="datetimeFigureOut">
              <a:rPr lang="en-US" smtClean="0"/>
              <a:t>10/17/2021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09353-E6C3-4488-9BBA-C1863B5791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C210C-59FF-4E21-82B2-C386DB2361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638E4-80EE-445C-9011-47FD348FF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443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verifiedmarketresearch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hyperlink" Target="https://www.indeed.com/jobs?q=healthcare%20data%20analyst&amp;l=boston&amp;vjk=39302495db18605b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glassdoor.com/Job/boston-ma-us-healthcare-data-analyst-jobs-SRCH_IL.0,12_IC1154532_KO13,36.htm?clickSource=searchBox" TargetMode="External"/><Relationship Id="rId5" Type="http://schemas.openxmlformats.org/officeDocument/2006/relationships/hyperlink" Target="https://www.linkedin.com/jobs/search/?geoId=102380872&amp;keywords=healthcare%20data%20analyst&amp;location=Boston%2C%20Massachusetts%2C%20United%20States" TargetMode="External"/><Relationship Id="rId4" Type="http://schemas.openxmlformats.org/officeDocument/2006/relationships/hyperlink" Target="https://online.hbs.edu/blog/post/data-analytics-in-healthcare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microsoft.com/office/2007/relationships/hdphoto" Target="../media/hdphoto1.wdp"/><Relationship Id="rId7" Type="http://schemas.openxmlformats.org/officeDocument/2006/relationships/image" Target="../media/image11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microsoft.com/office/2007/relationships/hdphoto" Target="../media/hdphoto1.wdp"/><Relationship Id="rId7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5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6825" y="-450585"/>
            <a:ext cx="9144000" cy="2387600"/>
          </a:xfrm>
        </p:spPr>
        <p:txBody>
          <a:bodyPr/>
          <a:lstStyle/>
          <a:p>
            <a:r>
              <a:rPr lang="en-US" dirty="0"/>
              <a:t>DATA ANALYTICS IN HEALTHCARE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D0274B-AB87-411F-9812-B3FC937CD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305175" y="6288088"/>
            <a:ext cx="9144000" cy="1655762"/>
          </a:xfrm>
        </p:spPr>
        <p:txBody>
          <a:bodyPr/>
          <a:lstStyle/>
          <a:p>
            <a:r>
              <a:rPr lang="en-US" dirty="0"/>
              <a:t>-RAHUL JADHAV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4295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4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5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6323" y="709030"/>
            <a:ext cx="8231728" cy="418427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FUTURE GROWTH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A8D2E5-9062-4057-8A1C-34C2B059021E}"/>
              </a:ext>
            </a:extLst>
          </p:cNvPr>
          <p:cNvSpPr txBox="1"/>
          <p:nvPr/>
        </p:nvSpPr>
        <p:spPr>
          <a:xfrm>
            <a:off x="2730062" y="6488668"/>
            <a:ext cx="96301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Source https://www.grandviewresearch.com/industry-analysis/us-healthcare-payer-analytics-market</a:t>
            </a:r>
          </a:p>
        </p:txBody>
      </p:sp>
      <p:pic>
        <p:nvPicPr>
          <p:cNvPr id="4098" name="Picture 2" descr="U.S. healthcare payer analytics market size, by analytics type, 2016 - 2027 (USD Billion)">
            <a:extLst>
              <a:ext uri="{FF2B5EF4-FFF2-40B4-BE49-F238E27FC236}">
                <a16:creationId xmlns:a16="http://schemas.microsoft.com/office/drawing/2014/main" id="{64957407-0AEE-4438-A2F0-39DB429721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395" y="1019503"/>
            <a:ext cx="10285209" cy="5142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444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4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5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6323" y="709030"/>
            <a:ext cx="8231728" cy="418427"/>
          </a:xfrm>
        </p:spPr>
        <p:txBody>
          <a:bodyPr>
            <a:no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8A05F2-4DD9-4ED8-9E79-30375909B6BF}"/>
              </a:ext>
            </a:extLst>
          </p:cNvPr>
          <p:cNvSpPr txBox="1"/>
          <p:nvPr/>
        </p:nvSpPr>
        <p:spPr>
          <a:xfrm>
            <a:off x="0" y="1208690"/>
            <a:ext cx="12433737" cy="5878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bg1"/>
                </a:solidFill>
              </a:rPr>
              <a:t>All the information given in the above slides are important information about the Healthcare Data Analysis.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bg1"/>
                </a:solidFill>
              </a:rPr>
              <a:t>As per salaries by region, MID ATLANTIC region has the highest salary.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bg1"/>
                </a:solidFill>
              </a:rPr>
              <a:t>As per Bar plot, The maximum job posting is done on LinkedIn</a:t>
            </a:r>
            <a:br>
              <a:rPr lang="en-US" sz="3400" dirty="0">
                <a:solidFill>
                  <a:schemeClr val="bg1"/>
                </a:solidFill>
              </a:rPr>
            </a:br>
            <a:r>
              <a:rPr lang="en-US" sz="1500" dirty="0">
                <a:solidFill>
                  <a:schemeClr val="bg1"/>
                </a:solidFill>
              </a:rPr>
              <a:t>(note the data was collected manually by searching job for healthcare domain in compared sites and csv was generated accordingly)</a:t>
            </a:r>
            <a:br>
              <a:rPr lang="en-US" sz="1500" dirty="0">
                <a:solidFill>
                  <a:schemeClr val="bg1"/>
                </a:solidFill>
              </a:rPr>
            </a:br>
            <a:endParaRPr lang="en-US" sz="15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bg1"/>
                </a:solidFill>
              </a:rPr>
              <a:t>IBM is the top company in the field as per the </a:t>
            </a:r>
            <a:r>
              <a:rPr lang="en-US" sz="36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www.verifiedmarketresearch.com</a:t>
            </a:r>
            <a:endParaRPr lang="en-US" sz="3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As per graph by Grandview research, the market size of analytics in healthcare will be approx. USD 13.3 billion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0418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4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5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6323" y="709030"/>
            <a:ext cx="8231728" cy="418427"/>
          </a:xfrm>
        </p:spPr>
        <p:txBody>
          <a:bodyPr>
            <a:noAutofit/>
          </a:bodyPr>
          <a:lstStyle/>
          <a:p>
            <a:r>
              <a:rPr lang="en-US" u="sng" dirty="0">
                <a:solidFill>
                  <a:schemeClr val="bg1"/>
                </a:solidFill>
              </a:rPr>
              <a:t>Bibliography</a:t>
            </a:r>
            <a:endParaRPr lang="en-US" b="1" u="sng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B5FDE4-B227-4EDF-ADD9-EEB9A2BBE3F6}"/>
              </a:ext>
            </a:extLst>
          </p:cNvPr>
          <p:cNvSpPr txBox="1"/>
          <p:nvPr/>
        </p:nvSpPr>
        <p:spPr>
          <a:xfrm>
            <a:off x="-123826" y="1127457"/>
            <a:ext cx="12392025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chemeClr val="bg1"/>
                </a:solidFill>
                <a:effectLst/>
              </a:rPr>
              <a:t>3 applications of data analytics in healthcare - Harvard Business School Online</a:t>
            </a:r>
            <a:r>
              <a:rPr lang="en-US" sz="2000" dirty="0">
                <a:solidFill>
                  <a:schemeClr val="bg1"/>
                </a:solidFill>
                <a:effectLst/>
              </a:rPr>
              <a:t>. Business Insights - Blog. (2021, February 18). Retrieved October 17, 2021, from </a:t>
            </a:r>
            <a:r>
              <a:rPr lang="en-US" sz="2000" dirty="0">
                <a:solidFill>
                  <a:schemeClr val="bg1"/>
                </a:solidFill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https://online.hbs.edu/blog/post/data-analytics-in-healthcare</a:t>
            </a:r>
            <a:r>
              <a:rPr lang="en-US" sz="2000" dirty="0">
                <a:solidFill>
                  <a:schemeClr val="bg1"/>
                </a:solidFill>
                <a:effectLst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ffectLst/>
              </a:rPr>
              <a:t> </a:t>
            </a:r>
            <a:r>
              <a:rPr lang="en-US" sz="2000" i="1" dirty="0">
                <a:solidFill>
                  <a:schemeClr val="bg1"/>
                </a:solidFill>
                <a:effectLst/>
              </a:rPr>
              <a:t>GICS - Global Industry Classification Standard</a:t>
            </a:r>
            <a:r>
              <a:rPr lang="en-US" sz="2000" dirty="0">
                <a:solidFill>
                  <a:schemeClr val="bg1"/>
                </a:solidFill>
                <a:effectLst/>
              </a:rPr>
              <a:t>. MSCI. (n.d.). Retrieved October 17, 2021, from https://www.msci.com/our-solutions/indexes/gics.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ffectLst/>
              </a:rPr>
              <a:t>PhD, J. M., Director of Health Care and Nursing Informatics and Health Systems Leadership, », R. F. B., &amp; Dr. Mack earned his R.N. Diploma in 1983 from Los Angeles County Medical Center. (2021, March 15). </a:t>
            </a:r>
            <a:r>
              <a:rPr lang="en-US" sz="2000" i="1" dirty="0">
                <a:solidFill>
                  <a:schemeClr val="bg1"/>
                </a:solidFill>
                <a:effectLst/>
              </a:rPr>
              <a:t>What is a health care data analyst?</a:t>
            </a:r>
            <a:r>
              <a:rPr lang="en-US" sz="2000" dirty="0">
                <a:solidFill>
                  <a:schemeClr val="bg1"/>
                </a:solidFill>
                <a:effectLst/>
              </a:rPr>
              <a:t> University of San Diego. Retrieved October 17, 2021, from https://onlinedegrees.sandiego.edu/health-data-analyst/.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LinkedIn (2021) jobs collected from: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https://www.linkedin.com/jobs/search/?geoId=102380872&amp;keywords=healthcare%20data%20analyst&amp;location=Boston%2C%20Massachusetts%2C%20United%20States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effectLst/>
              </a:rPr>
              <a:t>Glassdoor(2021) jobs collected from:</a:t>
            </a:r>
            <a:br>
              <a:rPr lang="en-US" sz="2000" dirty="0">
                <a:solidFill>
                  <a:schemeClr val="bg1"/>
                </a:solidFill>
                <a:effectLst/>
              </a:rPr>
            </a:br>
            <a:r>
              <a:rPr lang="en-US" sz="2000" dirty="0">
                <a:solidFill>
                  <a:schemeClr val="bg1"/>
                </a:solidFill>
                <a:effectLst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https://www.glassdoor.com/Job/boston-ma-us-healthcare-data-analyst-jobs-SRCH_IL.0,12_IC1154532_KO13,36.htm?clickSource=searchBox</a:t>
            </a:r>
            <a:endParaRPr lang="en-US" sz="2000" dirty="0">
              <a:solidFill>
                <a:schemeClr val="bg1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Indeed(2021) jobs collected from:</a:t>
            </a:r>
            <a:br>
              <a:rPr lang="en-US" sz="20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https://www.indeed.com/jobs?q=healthcare%20data%20analyst&amp;l=boston&amp;vjk=39302495db18605b</a:t>
            </a: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78618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4000"/>
                    </a14:imgEffect>
                    <a14:imgEffect>
                      <a14:brightnessContrast brigh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5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0709" y="4293057"/>
            <a:ext cx="8231728" cy="418427"/>
          </a:xfrm>
        </p:spPr>
        <p:txBody>
          <a:bodyPr>
            <a:noAutofit/>
          </a:bodyPr>
          <a:lstStyle/>
          <a:p>
            <a:r>
              <a:rPr lang="en-US" b="1" u="sng" dirty="0"/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18761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30"/>
    </mc:Choice>
    <mc:Fallback xmlns="">
      <p:transition spd="slow" advTm="703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4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013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4980" y="-117585"/>
            <a:ext cx="8343900" cy="1295929"/>
          </a:xfrm>
        </p:spPr>
        <p:txBody>
          <a:bodyPr>
            <a:norm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What is Data Analytics ?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7A17A0-1649-4176-BA2C-9E12A77FA105}"/>
              </a:ext>
            </a:extLst>
          </p:cNvPr>
          <p:cNvSpPr txBox="1"/>
          <p:nvPr/>
        </p:nvSpPr>
        <p:spPr>
          <a:xfrm>
            <a:off x="-233854" y="2114521"/>
            <a:ext cx="7488620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2400" cap="all" dirty="0">
                <a:solidFill>
                  <a:schemeClr val="bg1"/>
                </a:solidFill>
                <a:latin typeface="Calibri (Body)"/>
              </a:rPr>
              <a:t>Data analytics is the process of interpreting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(Body)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719C15-E193-4B8E-9A0B-4C4A98F3A31E}"/>
              </a:ext>
            </a:extLst>
          </p:cNvPr>
          <p:cNvSpPr txBox="1"/>
          <p:nvPr/>
        </p:nvSpPr>
        <p:spPr>
          <a:xfrm>
            <a:off x="5734345" y="6453179"/>
            <a:ext cx="7504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Source https://online.hbs.edu/blog/post/data-analytics-in-healthcare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8CE7678-B820-4AF5-9C25-27BC06BE72E9}"/>
              </a:ext>
            </a:extLst>
          </p:cNvPr>
          <p:cNvSpPr txBox="1"/>
          <p:nvPr/>
        </p:nvSpPr>
        <p:spPr>
          <a:xfrm flipH="1">
            <a:off x="6697716" y="2077588"/>
            <a:ext cx="32434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u="sng" dirty="0">
                <a:solidFill>
                  <a:schemeClr val="bg1"/>
                </a:solidFill>
                <a:effectLst/>
              </a:rPr>
              <a:t>QUANTITATIVE DATA</a:t>
            </a:r>
            <a:endParaRPr lang="en-US" sz="2400" b="1" u="sng" dirty="0">
              <a:solidFill>
                <a:schemeClr val="bg1"/>
              </a:solidFill>
            </a:endParaRPr>
          </a:p>
        </p:txBody>
      </p:sp>
      <p:pic>
        <p:nvPicPr>
          <p:cNvPr id="2050" name="Picture 2" descr="Quantitative Data Collection &amp;amp; Survey Services - KGS Research">
            <a:extLst>
              <a:ext uri="{FF2B5EF4-FFF2-40B4-BE49-F238E27FC236}">
                <a16:creationId xmlns:a16="http://schemas.microsoft.com/office/drawing/2014/main" id="{9A650BD5-506C-42E5-BE10-CC4111B30C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2615" y="1176476"/>
            <a:ext cx="2594284" cy="2300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37135C6-CD6B-4AEA-A6D0-8C50BDA2B744}"/>
              </a:ext>
            </a:extLst>
          </p:cNvPr>
          <p:cNvSpPr txBox="1"/>
          <p:nvPr/>
        </p:nvSpPr>
        <p:spPr>
          <a:xfrm>
            <a:off x="397307" y="3184938"/>
            <a:ext cx="72100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 (Body)"/>
              </a:rPr>
              <a:t>TO REVEAL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32EC377-0B45-4782-88F1-753BF34A604A}"/>
              </a:ext>
            </a:extLst>
          </p:cNvPr>
          <p:cNvSpPr txBox="1"/>
          <p:nvPr/>
        </p:nvSpPr>
        <p:spPr>
          <a:xfrm>
            <a:off x="1825610" y="3181366"/>
            <a:ext cx="72100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2400" b="1" i="0" u="sng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(Body)"/>
              </a:rPr>
              <a:t>QUALITATIVE INSIGHTS</a:t>
            </a:r>
            <a:endParaRPr lang="en-US" b="1" u="sng" dirty="0">
              <a:solidFill>
                <a:schemeClr val="bg1"/>
              </a:solidFill>
              <a:latin typeface="Calibri (Body)"/>
            </a:endParaRPr>
          </a:p>
        </p:txBody>
      </p:sp>
      <p:pic>
        <p:nvPicPr>
          <p:cNvPr id="2053" name="Picture 2052">
            <a:extLst>
              <a:ext uri="{FF2B5EF4-FFF2-40B4-BE49-F238E27FC236}">
                <a16:creationId xmlns:a16="http://schemas.microsoft.com/office/drawing/2014/main" id="{BF069BF7-A828-432E-B419-AA0CB8E5A6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9076" y="2339841"/>
            <a:ext cx="3228327" cy="2177978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FE67A14D-8B1B-41B9-A687-A200BE3CA7F9}"/>
              </a:ext>
            </a:extLst>
          </p:cNvPr>
          <p:cNvSpPr txBox="1"/>
          <p:nvPr/>
        </p:nvSpPr>
        <p:spPr>
          <a:xfrm>
            <a:off x="910228" y="4754179"/>
            <a:ext cx="72100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chemeClr val="bg1"/>
                </a:solidFill>
                <a:latin typeface="DIN Next W01 Bold"/>
              </a:rPr>
              <a:t>ANSWER </a:t>
            </a:r>
            <a:r>
              <a:rPr lang="en-US" sz="2400" b="1" u="sng" dirty="0">
                <a:solidFill>
                  <a:schemeClr val="bg1"/>
                </a:solidFill>
                <a:latin typeface="Calibri (Body)"/>
              </a:rPr>
              <a:t>QUESTIONS</a:t>
            </a:r>
          </a:p>
        </p:txBody>
      </p:sp>
      <p:sp>
        <p:nvSpPr>
          <p:cNvPr id="2056" name="TextBox 2055">
            <a:extLst>
              <a:ext uri="{FF2B5EF4-FFF2-40B4-BE49-F238E27FC236}">
                <a16:creationId xmlns:a16="http://schemas.microsoft.com/office/drawing/2014/main" id="{0758F8A2-7A0F-4E32-921B-66FADC331DA8}"/>
              </a:ext>
            </a:extLst>
          </p:cNvPr>
          <p:cNvSpPr txBox="1"/>
          <p:nvPr/>
        </p:nvSpPr>
        <p:spPr>
          <a:xfrm>
            <a:off x="397307" y="4796531"/>
            <a:ext cx="5360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 (Body)"/>
              </a:rPr>
              <a:t>TO</a:t>
            </a:r>
          </a:p>
        </p:txBody>
      </p:sp>
      <p:pic>
        <p:nvPicPr>
          <p:cNvPr id="2058" name="Picture 2057">
            <a:extLst>
              <a:ext uri="{FF2B5EF4-FFF2-40B4-BE49-F238E27FC236}">
                <a16:creationId xmlns:a16="http://schemas.microsoft.com/office/drawing/2014/main" id="{2B656CE0-FCAB-48DB-8740-E8FFF3DDC2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59795" y="4423208"/>
            <a:ext cx="1778882" cy="2121657"/>
          </a:xfrm>
          <a:prstGeom prst="rect">
            <a:avLst/>
          </a:prstGeom>
        </p:spPr>
      </p:pic>
      <p:sp>
        <p:nvSpPr>
          <p:cNvPr id="2059" name="TextBox 2058">
            <a:extLst>
              <a:ext uri="{FF2B5EF4-FFF2-40B4-BE49-F238E27FC236}">
                <a16:creationId xmlns:a16="http://schemas.microsoft.com/office/drawing/2014/main" id="{57588C2D-9017-42BB-9FAC-C37E612AC870}"/>
              </a:ext>
            </a:extLst>
          </p:cNvPr>
          <p:cNvSpPr txBox="1"/>
          <p:nvPr/>
        </p:nvSpPr>
        <p:spPr>
          <a:xfrm>
            <a:off x="7432114" y="5507421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EA8ED3-AE09-4F91-9540-32027BADD85E}"/>
              </a:ext>
            </a:extLst>
          </p:cNvPr>
          <p:cNvSpPr txBox="1"/>
          <p:nvPr/>
        </p:nvSpPr>
        <p:spPr>
          <a:xfrm>
            <a:off x="7117313" y="4796531"/>
            <a:ext cx="28239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u="sng" dirty="0">
                <a:solidFill>
                  <a:schemeClr val="bg1"/>
                </a:solidFill>
                <a:latin typeface="Calibri (Body)"/>
              </a:rPr>
              <a:t>IDENTIFY TRENDS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2ECE435-0B33-4C41-BD04-0A31FB0BBC78}"/>
              </a:ext>
            </a:extLst>
          </p:cNvPr>
          <p:cNvSpPr txBox="1"/>
          <p:nvPr/>
        </p:nvSpPr>
        <p:spPr>
          <a:xfrm>
            <a:off x="5806100" y="4796531"/>
            <a:ext cx="13616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Calibri (Body)"/>
              </a:rPr>
              <a:t>, AND TO</a:t>
            </a:r>
          </a:p>
        </p:txBody>
      </p:sp>
      <p:pic>
        <p:nvPicPr>
          <p:cNvPr id="2063" name="Picture 2062">
            <a:extLst>
              <a:ext uri="{FF2B5EF4-FFF2-40B4-BE49-F238E27FC236}">
                <a16:creationId xmlns:a16="http://schemas.microsoft.com/office/drawing/2014/main" id="{6E46055D-B3EC-4B5E-8100-EB214388B3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89865" y="4517819"/>
            <a:ext cx="2344204" cy="16307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6568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0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0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0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allAtOnce"/>
      <p:bldP spid="34" grpId="0"/>
      <p:bldP spid="42" grpId="0"/>
      <p:bldP spid="4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4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013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8080" y="149444"/>
            <a:ext cx="8195838" cy="843900"/>
          </a:xfrm>
        </p:spPr>
        <p:txBody>
          <a:bodyPr>
            <a:no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INDUSTRIES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EC5F30-4578-42DB-8E82-237312021099}"/>
              </a:ext>
            </a:extLst>
          </p:cNvPr>
          <p:cNvSpPr txBox="1"/>
          <p:nvPr/>
        </p:nvSpPr>
        <p:spPr>
          <a:xfrm>
            <a:off x="1030015" y="2736860"/>
            <a:ext cx="75779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HEALTHCARE</a:t>
            </a:r>
          </a:p>
        </p:txBody>
      </p:sp>
      <p:pic>
        <p:nvPicPr>
          <p:cNvPr id="3074" name="Picture 2" descr="Big Data">
            <a:extLst>
              <a:ext uri="{FF2B5EF4-FFF2-40B4-BE49-F238E27FC236}">
                <a16:creationId xmlns:a16="http://schemas.microsoft.com/office/drawing/2014/main" id="{7D2A671A-16EB-457A-A7E2-A695E96AE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015" y="1121845"/>
            <a:ext cx="2793781" cy="1552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op 10 Data Science Use Cases in Energy and Utilities | ActiveWizards: data  science and engineering lab">
            <a:extLst>
              <a:ext uri="{FF2B5EF4-FFF2-40B4-BE49-F238E27FC236}">
                <a16:creationId xmlns:a16="http://schemas.microsoft.com/office/drawing/2014/main" id="{5414337E-9979-4B3D-A742-00B3C920D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8995" y="1166204"/>
            <a:ext cx="2793781" cy="1459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ndustry">
            <a:extLst>
              <a:ext uri="{FF2B5EF4-FFF2-40B4-BE49-F238E27FC236}">
                <a16:creationId xmlns:a16="http://schemas.microsoft.com/office/drawing/2014/main" id="{73DB5E4A-50FF-45CA-88C1-BC0574C45D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158" y="3822249"/>
            <a:ext cx="2793781" cy="1571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FINANCIAL SECTOR">
            <a:extLst>
              <a:ext uri="{FF2B5EF4-FFF2-40B4-BE49-F238E27FC236}">
                <a16:creationId xmlns:a16="http://schemas.microsoft.com/office/drawing/2014/main" id="{3035A9E9-0C17-4A44-B15E-D8B65668D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3370" y="1121845"/>
            <a:ext cx="2793781" cy="1539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DADE9FE5-1B10-46C0-A555-111C39EA82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6776" y="3457658"/>
            <a:ext cx="2694919" cy="2021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2EEFC72-814C-405A-8F24-6EA003597E33}"/>
              </a:ext>
            </a:extLst>
          </p:cNvPr>
          <p:cNvSpPr txBox="1"/>
          <p:nvPr/>
        </p:nvSpPr>
        <p:spPr>
          <a:xfrm>
            <a:off x="5223642" y="2735057"/>
            <a:ext cx="62011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ENERGY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A24F528-123A-4DA5-A65B-D898DFC8062E}"/>
              </a:ext>
            </a:extLst>
          </p:cNvPr>
          <p:cNvSpPr txBox="1"/>
          <p:nvPr/>
        </p:nvSpPr>
        <p:spPr>
          <a:xfrm>
            <a:off x="2554014" y="5706758"/>
            <a:ext cx="62011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INDUSTRIAL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A7B6699-199D-4F38-80A3-B79BBA5706B9}"/>
              </a:ext>
            </a:extLst>
          </p:cNvPr>
          <p:cNvSpPr txBox="1"/>
          <p:nvPr/>
        </p:nvSpPr>
        <p:spPr>
          <a:xfrm>
            <a:off x="8755116" y="2735056"/>
            <a:ext cx="62011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FINANCIAL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F6E253C-9B8C-44E0-B96F-543BA9726814}"/>
              </a:ext>
            </a:extLst>
          </p:cNvPr>
          <p:cNvSpPr txBox="1"/>
          <p:nvPr/>
        </p:nvSpPr>
        <p:spPr>
          <a:xfrm>
            <a:off x="7093367" y="5673086"/>
            <a:ext cx="62011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REAL ESTATE</a:t>
            </a:r>
          </a:p>
        </p:txBody>
      </p:sp>
    </p:spTree>
    <p:extLst>
      <p:ext uri="{BB962C8B-B14F-4D97-AF65-F5344CB8AC3E}">
        <p14:creationId xmlns:p14="http://schemas.microsoft.com/office/powerpoint/2010/main" val="3486367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4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5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2710" y="1491114"/>
            <a:ext cx="8386579" cy="506254"/>
          </a:xfrm>
        </p:spPr>
        <p:txBody>
          <a:bodyPr>
            <a:no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INDUSTRIES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D0274B-AB87-411F-9812-B3FC937CD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5509" y="1744241"/>
            <a:ext cx="9538138" cy="2543176"/>
          </a:xfrm>
        </p:spPr>
        <p:txBody>
          <a:bodyPr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00" b="0" i="0" cap="all" dirty="0">
                <a:solidFill>
                  <a:schemeClr val="bg1"/>
                </a:solidFill>
                <a:effectLst/>
                <a:latin typeface="Calibri (Body)"/>
              </a:rPr>
              <a:t>HEALTH CARE EQUIPMENT &amp; SUPPLIES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00" b="0" i="0" cap="all" dirty="0">
                <a:solidFill>
                  <a:schemeClr val="bg1"/>
                </a:solidFill>
                <a:effectLst/>
                <a:latin typeface="Calibri (Body)"/>
              </a:rPr>
              <a:t>HEALTH CARE PROVIDERS &amp; SERVICES</a:t>
            </a:r>
            <a:endParaRPr lang="en-US" sz="3400" cap="all" dirty="0">
              <a:solidFill>
                <a:schemeClr val="bg1"/>
              </a:solidFill>
              <a:latin typeface="Calibri (Body)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400" b="0" i="0" cap="all" dirty="0">
                <a:solidFill>
                  <a:schemeClr val="bg1"/>
                </a:solidFill>
                <a:effectLst/>
                <a:latin typeface="Calibri (Body)"/>
              </a:rPr>
              <a:t>HEALTH CARE TECHNOLOGY</a:t>
            </a:r>
          </a:p>
          <a:p>
            <a:pPr marL="457200" lvl="0" indent="-457200" algn="l">
              <a:buFont typeface="Arial" panose="020B0604020202020204" pitchFamily="34" charset="0"/>
              <a:buChar char="•"/>
              <a:defRPr/>
            </a:pPr>
            <a:r>
              <a:rPr lang="en-US" sz="3400" cap="all" dirty="0">
                <a:solidFill>
                  <a:schemeClr val="bg1"/>
                </a:solidFill>
                <a:latin typeface="Calibri (Body)"/>
              </a:rPr>
              <a:t>BIOTECHNOLOGY</a:t>
            </a:r>
          </a:p>
          <a:p>
            <a:pPr marL="457200" lvl="0" indent="-457200" algn="l">
              <a:buFont typeface="Arial" panose="020B0604020202020204" pitchFamily="34" charset="0"/>
              <a:buChar char="•"/>
              <a:defRPr/>
            </a:pPr>
            <a:r>
              <a:rPr lang="en-US" sz="3400" dirty="0">
                <a:solidFill>
                  <a:schemeClr val="bg1"/>
                </a:solidFill>
                <a:latin typeface="Calibri (Body)"/>
              </a:rPr>
              <a:t>PHARMACEUTICALS</a:t>
            </a:r>
          </a:p>
          <a:p>
            <a:pPr marL="457200" lvl="0" indent="-457200" algn="l">
              <a:buFont typeface="Arial" panose="020B0604020202020204" pitchFamily="34" charset="0"/>
              <a:buChar char="•"/>
              <a:defRPr/>
            </a:pPr>
            <a:r>
              <a:rPr lang="en-US" sz="3400" dirty="0">
                <a:solidFill>
                  <a:schemeClr val="bg1"/>
                </a:solidFill>
                <a:latin typeface="Calibri (Body)"/>
              </a:rPr>
              <a:t>LIFE SCIENCES TOOLS &amp; SERVICES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400" dirty="0">
              <a:solidFill>
                <a:schemeClr val="bg1"/>
              </a:solidFill>
              <a:latin typeface="Calibri (Body)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719C15-E193-4B8E-9A0B-4C4A98F3A31E}"/>
              </a:ext>
            </a:extLst>
          </p:cNvPr>
          <p:cNvSpPr txBox="1"/>
          <p:nvPr/>
        </p:nvSpPr>
        <p:spPr>
          <a:xfrm>
            <a:off x="6684578" y="6485096"/>
            <a:ext cx="75043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Source https://www.msci.com/our-solutions/indexes/gics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3416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4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5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3860" y="949323"/>
            <a:ext cx="8231728" cy="418427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TYPES OF DATA ANALYSIS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56B177-674D-4F3B-AEA9-580CD0E2FC35}"/>
              </a:ext>
            </a:extLst>
          </p:cNvPr>
          <p:cNvSpPr txBox="1"/>
          <p:nvPr/>
        </p:nvSpPr>
        <p:spPr>
          <a:xfrm>
            <a:off x="3654973" y="1862945"/>
            <a:ext cx="627993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b="0" i="0" dirty="0">
                <a:solidFill>
                  <a:schemeClr val="bg1"/>
                </a:solidFill>
                <a:effectLst/>
                <a:latin typeface="Calibri (Body)"/>
              </a:rPr>
              <a:t>Descriptive analysis</a:t>
            </a:r>
            <a:endParaRPr lang="en-US" sz="3400" dirty="0">
              <a:solidFill>
                <a:schemeClr val="bg1"/>
              </a:solidFill>
              <a:latin typeface="Calibri (Body)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EF726B-6A18-4E9D-8E7D-7AC66EFCB600}"/>
              </a:ext>
            </a:extLst>
          </p:cNvPr>
          <p:cNvSpPr txBox="1"/>
          <p:nvPr/>
        </p:nvSpPr>
        <p:spPr>
          <a:xfrm>
            <a:off x="3654973" y="2478498"/>
            <a:ext cx="627993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b="0" i="0" dirty="0">
                <a:solidFill>
                  <a:schemeClr val="bg1"/>
                </a:solidFill>
                <a:effectLst/>
                <a:latin typeface="Calibri (Body)"/>
              </a:rPr>
              <a:t>Diagnostic analysis</a:t>
            </a:r>
            <a:endParaRPr lang="en-US" sz="3400" dirty="0">
              <a:solidFill>
                <a:schemeClr val="bg1"/>
              </a:solidFill>
              <a:latin typeface="Calibri (Body)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63CCD3-F134-4FF3-87FB-2CB7E8A0307C}"/>
              </a:ext>
            </a:extLst>
          </p:cNvPr>
          <p:cNvSpPr txBox="1"/>
          <p:nvPr/>
        </p:nvSpPr>
        <p:spPr>
          <a:xfrm>
            <a:off x="3654973" y="3094051"/>
            <a:ext cx="627993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b="0" i="0" dirty="0">
                <a:solidFill>
                  <a:schemeClr val="bg1"/>
                </a:solidFill>
                <a:effectLst/>
                <a:latin typeface="Calibri (Body)"/>
              </a:rPr>
              <a:t>Predictive analysis</a:t>
            </a:r>
            <a:endParaRPr lang="en-US" sz="3400" dirty="0">
              <a:solidFill>
                <a:schemeClr val="bg1"/>
              </a:solidFill>
              <a:latin typeface="Calibri (Body)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C8B3B1-E457-491A-9876-7B34214AA28A}"/>
              </a:ext>
            </a:extLst>
          </p:cNvPr>
          <p:cNvSpPr txBox="1"/>
          <p:nvPr/>
        </p:nvSpPr>
        <p:spPr>
          <a:xfrm>
            <a:off x="2929759" y="2973693"/>
            <a:ext cx="6279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800" dirty="0">
              <a:solidFill>
                <a:schemeClr val="bg1"/>
              </a:solidFill>
              <a:latin typeface="Calibri (Body)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9C5053C-7D8A-476F-A550-A33EDC81AE02}"/>
              </a:ext>
            </a:extLst>
          </p:cNvPr>
          <p:cNvSpPr txBox="1"/>
          <p:nvPr/>
        </p:nvSpPr>
        <p:spPr>
          <a:xfrm>
            <a:off x="3654973" y="3709181"/>
            <a:ext cx="6195848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(Body)"/>
                <a:ea typeface="+mn-ea"/>
                <a:cs typeface="+mn-cs"/>
              </a:rPr>
              <a:t>Prescriptive analysis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3603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4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5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70061" y="2217683"/>
            <a:ext cx="6864483" cy="2115430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TECHNICAL 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SKILLSET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E4BCCB-552A-4A04-B05E-4075A354C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039" y="0"/>
            <a:ext cx="68433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266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4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5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161" y="656478"/>
            <a:ext cx="10235677" cy="46812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RESPONSIBILITIES OF ANALYST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609144-062E-482F-9303-BCA1C0101BDA}"/>
              </a:ext>
            </a:extLst>
          </p:cNvPr>
          <p:cNvSpPr txBox="1"/>
          <p:nvPr/>
        </p:nvSpPr>
        <p:spPr>
          <a:xfrm>
            <a:off x="567558" y="1124607"/>
            <a:ext cx="1031064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500" b="0" i="0" dirty="0">
                <a:solidFill>
                  <a:schemeClr val="bg1"/>
                </a:solidFill>
                <a:effectLst/>
              </a:rPr>
              <a:t>Compile and organize health care data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500" b="0" i="0" dirty="0">
                <a:solidFill>
                  <a:schemeClr val="bg1"/>
                </a:solidFill>
                <a:effectLst/>
              </a:rPr>
              <a:t>Analyze data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500" b="0" i="0" dirty="0">
                <a:solidFill>
                  <a:schemeClr val="bg1"/>
                </a:solidFill>
                <a:effectLst/>
              </a:rPr>
              <a:t>Use health care data </a:t>
            </a:r>
            <a:endParaRPr lang="en-US" sz="2500" dirty="0">
              <a:solidFill>
                <a:schemeClr val="bg1"/>
              </a:solidFill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500" b="0" i="0" dirty="0">
                <a:solidFill>
                  <a:schemeClr val="bg1"/>
                </a:solidFill>
                <a:effectLst/>
              </a:rPr>
              <a:t>Understand data storage and data sharing methods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500" b="0" i="0" dirty="0">
                <a:solidFill>
                  <a:schemeClr val="bg1"/>
                </a:solidFill>
                <a:effectLst/>
              </a:rPr>
              <a:t>Investigate data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500" b="0" i="0" dirty="0">
                <a:solidFill>
                  <a:schemeClr val="bg1"/>
                </a:solidFill>
                <a:effectLst/>
              </a:rPr>
              <a:t>Understand health care business operations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500" b="0" i="0" dirty="0">
                <a:solidFill>
                  <a:schemeClr val="bg1"/>
                </a:solidFill>
                <a:effectLst/>
              </a:rPr>
              <a:t>Utilize different data sources for analysis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500" b="0" i="0" dirty="0">
                <a:solidFill>
                  <a:schemeClr val="bg1"/>
                </a:solidFill>
                <a:effectLst/>
              </a:rPr>
              <a:t>Convert data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500" b="0" i="0" dirty="0">
                <a:solidFill>
                  <a:schemeClr val="bg1"/>
                </a:solidFill>
                <a:effectLst/>
              </a:rPr>
              <a:t>Develop reports and presentations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500" b="0" i="0" dirty="0">
                <a:solidFill>
                  <a:schemeClr val="bg1"/>
                </a:solidFill>
                <a:effectLst/>
              </a:rPr>
              <a:t>Communicate analytic insights to management</a:t>
            </a:r>
            <a:endParaRPr lang="en-US" sz="25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46DD16-844C-45E0-9ACC-BE189F530347}"/>
              </a:ext>
            </a:extLst>
          </p:cNvPr>
          <p:cNvSpPr txBox="1"/>
          <p:nvPr/>
        </p:nvSpPr>
        <p:spPr>
          <a:xfrm>
            <a:off x="6095999" y="6488668"/>
            <a:ext cx="62799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Source https://onlinedegrees.sandiego.edu/health-data-analyst/</a:t>
            </a:r>
          </a:p>
        </p:txBody>
      </p:sp>
    </p:spTree>
    <p:extLst>
      <p:ext uri="{BB962C8B-B14F-4D97-AF65-F5344CB8AC3E}">
        <p14:creationId xmlns:p14="http://schemas.microsoft.com/office/powerpoint/2010/main" val="345890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4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5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3825" y="506410"/>
            <a:ext cx="6911865" cy="111211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SALARIES BY REGION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A54F6F-15AF-4577-9547-252B461DC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574" y="252248"/>
            <a:ext cx="5562626" cy="294289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DDFF45-D6A6-4D9D-B93B-A9CC0A342BA8}"/>
              </a:ext>
            </a:extLst>
          </p:cNvPr>
          <p:cNvSpPr txBox="1"/>
          <p:nvPr/>
        </p:nvSpPr>
        <p:spPr>
          <a:xfrm>
            <a:off x="2908737" y="-71771"/>
            <a:ext cx="103553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Source https://healthitanalytics.com/news/him-healthcare-analytics-staff-bringing-in-big-salaries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2A5186-CE8E-4F4B-ACB6-A812413E7E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759" y="2313941"/>
            <a:ext cx="5229955" cy="454405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69B909E-9C81-47AE-B594-CE6DE3ED4938}"/>
              </a:ext>
            </a:extLst>
          </p:cNvPr>
          <p:cNvSpPr txBox="1"/>
          <p:nvPr/>
        </p:nvSpPr>
        <p:spPr>
          <a:xfrm>
            <a:off x="5749159" y="4585970"/>
            <a:ext cx="727315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Calibri Light" panose="020F0302020204030204"/>
                <a:ea typeface="+mj-ea"/>
                <a:cs typeface="+mj-cs"/>
              </a:rPr>
              <a:t>JOB POSTING SITES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796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C125BB-3998-4E93-A3A6-613793DF7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4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6" y="-26458"/>
            <a:ext cx="12392025" cy="68844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CC3DF8-E840-430F-BD6A-5409FAE09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161" y="656478"/>
            <a:ext cx="10235677" cy="46812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TOP COMAPANIES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DDFF45-D6A6-4D9D-B93B-A9CC0A342BA8}"/>
              </a:ext>
            </a:extLst>
          </p:cNvPr>
          <p:cNvSpPr txBox="1"/>
          <p:nvPr/>
        </p:nvSpPr>
        <p:spPr>
          <a:xfrm>
            <a:off x="3486806" y="6488668"/>
            <a:ext cx="103553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https://www.verifiedmarketresearch.com/blog/top-healthcare-data-analytics-companies/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858EED-DC69-416A-AC1E-C567E08951EA}"/>
              </a:ext>
            </a:extLst>
          </p:cNvPr>
          <p:cNvSpPr txBox="1"/>
          <p:nvPr/>
        </p:nvSpPr>
        <p:spPr>
          <a:xfrm>
            <a:off x="896006" y="1615516"/>
            <a:ext cx="6984124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bg1"/>
                </a:solidFill>
              </a:rPr>
              <a:t>IBM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bg1"/>
                </a:solidFill>
              </a:rPr>
              <a:t>Cerner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dirty="0">
                <a:solidFill>
                  <a:schemeClr val="bg1"/>
                </a:solidFill>
              </a:rPr>
              <a:t>Health Catalyst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dirty="0" err="1">
                <a:solidFill>
                  <a:schemeClr val="bg1"/>
                </a:solidFill>
              </a:rPr>
              <a:t>HealthEC</a:t>
            </a:r>
            <a:endParaRPr lang="en-US" sz="3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dirty="0" err="1">
                <a:solidFill>
                  <a:schemeClr val="bg1"/>
                </a:solidFill>
              </a:rPr>
              <a:t>Amitech</a:t>
            </a:r>
            <a:endParaRPr lang="en-US" sz="3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dirty="0" err="1">
                <a:solidFill>
                  <a:schemeClr val="bg1"/>
                </a:solidFill>
              </a:rPr>
              <a:t>Acmeware</a:t>
            </a:r>
            <a:endParaRPr lang="en-US" sz="3400" dirty="0">
              <a:solidFill>
                <a:schemeClr val="bg1"/>
              </a:solidFill>
            </a:endParaRPr>
          </a:p>
        </p:txBody>
      </p:sp>
      <p:pic>
        <p:nvPicPr>
          <p:cNvPr id="7170" name="Picture 2" descr="IBM Logo">
            <a:extLst>
              <a:ext uri="{FF2B5EF4-FFF2-40B4-BE49-F238E27FC236}">
                <a16:creationId xmlns:a16="http://schemas.microsoft.com/office/drawing/2014/main" id="{1C2239BD-45BF-4888-A62A-CFC0D7503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187" y="1378737"/>
            <a:ext cx="1133475" cy="113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erner logo">
            <a:extLst>
              <a:ext uri="{FF2B5EF4-FFF2-40B4-BE49-F238E27FC236}">
                <a16:creationId xmlns:a16="http://schemas.microsoft.com/office/drawing/2014/main" id="{BAF1595C-6F61-49BC-BD99-E754125F9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627" y="1378737"/>
            <a:ext cx="1133475" cy="113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health catalyst logo">
            <a:extLst>
              <a:ext uri="{FF2B5EF4-FFF2-40B4-BE49-F238E27FC236}">
                <a16:creationId xmlns:a16="http://schemas.microsoft.com/office/drawing/2014/main" id="{E467EC66-6236-4A06-9224-8BFAB7516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7786" y="1586375"/>
            <a:ext cx="2137173" cy="80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health ec logo">
            <a:extLst>
              <a:ext uri="{FF2B5EF4-FFF2-40B4-BE49-F238E27FC236}">
                <a16:creationId xmlns:a16="http://schemas.microsoft.com/office/drawing/2014/main" id="{D9EBEE59-FA0E-493C-94F9-D2B263725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187" y="3037805"/>
            <a:ext cx="2919320" cy="766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amitech logo">
            <a:extLst>
              <a:ext uri="{FF2B5EF4-FFF2-40B4-BE49-F238E27FC236}">
                <a16:creationId xmlns:a16="http://schemas.microsoft.com/office/drawing/2014/main" id="{9136839A-3CB1-464C-9307-037FF8B12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8184" y="2882043"/>
            <a:ext cx="1476375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 descr="acmeware logo">
            <a:extLst>
              <a:ext uri="{FF2B5EF4-FFF2-40B4-BE49-F238E27FC236}">
                <a16:creationId xmlns:a16="http://schemas.microsoft.com/office/drawing/2014/main" id="{6C45EF4B-A00E-406A-A225-AF0C97AFA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187" y="4637382"/>
            <a:ext cx="2919320" cy="792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362642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|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5.8|0.8|1.9|0.8|1.4|0.7|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4|5.9|2|0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1388</TotalTime>
  <Words>597</Words>
  <Application>Microsoft Office PowerPoint</Application>
  <PresentationFormat>Widescreen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(Body)</vt:lpstr>
      <vt:lpstr>Calibri Light</vt:lpstr>
      <vt:lpstr>DIN Next W01 Bold</vt:lpstr>
      <vt:lpstr>Office Theme</vt:lpstr>
      <vt:lpstr>DATA ANALYTICS IN HEALTHCARE </vt:lpstr>
      <vt:lpstr>What is Data Analytics ?</vt:lpstr>
      <vt:lpstr>INDUSTRIES</vt:lpstr>
      <vt:lpstr>INDUSTRIES </vt:lpstr>
      <vt:lpstr>TYPES OF DATA ANALYSIS</vt:lpstr>
      <vt:lpstr>TECHNICAL  SKILLSET</vt:lpstr>
      <vt:lpstr>RESPONSIBILITIES OF ANALYST</vt:lpstr>
      <vt:lpstr>SALARIES BY REGION</vt:lpstr>
      <vt:lpstr>TOP COMAPANIES</vt:lpstr>
      <vt:lpstr>FUTURE GROWTH</vt:lpstr>
      <vt:lpstr>CONCLUSION</vt:lpstr>
      <vt:lpstr>Bibliography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HEALTHCARE DATA ANALYTICS</dc:title>
  <dc:creator>rahul jadhav</dc:creator>
  <cp:lastModifiedBy>rahul jadhav</cp:lastModifiedBy>
  <cp:revision>8</cp:revision>
  <dcterms:created xsi:type="dcterms:W3CDTF">2021-10-17T02:19:07Z</dcterms:created>
  <dcterms:modified xsi:type="dcterms:W3CDTF">2021-10-18T01:43:53Z</dcterms:modified>
</cp:coreProperties>
</file>

<file path=docProps/thumbnail.jpeg>
</file>